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  <p:sldId id="268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64" autoAdjust="0"/>
    <p:restoredTop sz="70697" autoAdjust="0"/>
  </p:normalViewPr>
  <p:slideViewPr>
    <p:cSldViewPr>
      <p:cViewPr varScale="1">
        <p:scale>
          <a:sx n="53" d="100"/>
          <a:sy n="53" d="100"/>
        </p:scale>
        <p:origin x="47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%20Science%20&amp;%20AI%20&#129504;&#128202;\INTERNSHIPS%20AND%20CERTIFICATES\Accenture%20North%20America%20Data%20Analytics%20and%20Visualization%20Job%20Simulation\Content%20-%20Reaction%20Type%20-%20Reaction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%20Science%20&amp;%20AI%20&#129504;&#128202;\INTERNSHIPS%20AND%20CERTIFICATES\Accenture%20North%20America%20Data%20Analytics%20and%20Visualization%20Job%20Simulation\Content%20-%20Reaction%20Type%20-%20Reaction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Top 5 Most Populer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4984385138954881E-2"/>
          <c:y val="8.0656828641802056E-2"/>
          <c:w val="0.93501561486104512"/>
          <c:h val="0.868261887137973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'Rough Sheet'!$W$1</c:f>
              <c:strCache>
                <c:ptCount val="1"/>
                <c:pt idx="0">
                  <c:v>Sum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'Rough Sheet'!$V$2:$V$6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'Rough Sheet'!$W$2:$W$6</c:f>
              <c:numCache>
                <c:formatCode>General</c:formatCode>
                <c:ptCount val="5"/>
                <c:pt idx="0">
                  <c:v>74965</c:v>
                </c:pt>
                <c:pt idx="1">
                  <c:v>64778</c:v>
                </c:pt>
                <c:pt idx="2">
                  <c:v>66216</c:v>
                </c:pt>
                <c:pt idx="3">
                  <c:v>53241</c:v>
                </c:pt>
                <c:pt idx="4">
                  <c:v>57635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F6-4C12-93D1-363175BE06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06455823"/>
        <c:axId val="306454863"/>
      </c:barChart>
      <c:catAx>
        <c:axId val="30645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454863"/>
        <c:crosses val="autoZero"/>
        <c:auto val="1"/>
        <c:lblAlgn val="ctr"/>
        <c:lblOffset val="100"/>
        <c:noMultiLvlLbl val="0"/>
      </c:catAx>
      <c:valAx>
        <c:axId val="306454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4558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Content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1545-47EB-BA80-0BCBFFA53C9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1545-47EB-BA80-0BCBFFA53C9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1545-47EB-BA80-0BCBFFA53C9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1545-47EB-BA80-0BCBFFA53C9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'Rough Sheet'!$F$2:$F$5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'Rough Sheet'!$G$2:$G$5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45-47EB-BA80-0BCBFFA53C9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8735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image" Target="../media/image21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10" Type="http://schemas.openxmlformats.org/officeDocument/2006/relationships/image" Target="../media/image12.jpe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3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889">
        <p159:morph option="byObject"/>
      </p:transition>
    </mc:Choice>
    <mc:Fallback xmlns="">
      <p:transition spd="slow" advTm="128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A0E0B2-4FD7-42ED-8644-E7ED386857D4}"/>
              </a:ext>
            </a:extLst>
          </p:cNvPr>
          <p:cNvSpPr txBox="1"/>
          <p:nvPr/>
        </p:nvSpPr>
        <p:spPr>
          <a:xfrm>
            <a:off x="10752598" y="1580430"/>
            <a:ext cx="7230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ANALYSIS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Science and Technology  are the most popular categories of content showing that people enjoy “real-life” and “factual” content the most.</a:t>
            </a:r>
            <a:endParaRPr lang="en-IN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9B2EF6-9013-4214-B3B3-6B3127EE4829}"/>
              </a:ext>
            </a:extLst>
          </p:cNvPr>
          <p:cNvSpPr txBox="1"/>
          <p:nvPr/>
        </p:nvSpPr>
        <p:spPr>
          <a:xfrm>
            <a:off x="10752597" y="4087269"/>
            <a:ext cx="72306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INSIGHT</a:t>
            </a:r>
          </a:p>
          <a:p>
            <a:endParaRPr lang="en-US" sz="2400" dirty="0"/>
          </a:p>
          <a:p>
            <a:pPr algn="just"/>
            <a:r>
              <a:rPr lang="en-US" sz="2400" dirty="0"/>
              <a:t>Food is a common theme with the top 5 Categories with “Science” ranking the highest. This may give an indication to the audience within your user base. You could use the insight to create a campaign and work with healthy eating brands to boots user engagement.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188726-8B56-4BDF-9AF4-67FBE5291FD1}"/>
              </a:ext>
            </a:extLst>
          </p:cNvPr>
          <p:cNvSpPr txBox="1"/>
          <p:nvPr/>
        </p:nvSpPr>
        <p:spPr>
          <a:xfrm>
            <a:off x="10752597" y="7445172"/>
            <a:ext cx="72083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NEXT STEPS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This  ad-hoc analysis is insightful, but it’s time to take this analysis into large scale production for real-time understanding of your business. We can show you how to do this.</a:t>
            </a:r>
            <a:endParaRPr lang="en-IN" sz="2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334">
        <p159:morph option="byObject"/>
      </p:transition>
    </mc:Choice>
    <mc:Fallback xmlns="">
      <p:transition spd="slow" advTm="703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905000" y="8648700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5CD0460-9A5B-A33D-8E32-BEC5D4BCB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9" y="419100"/>
            <a:ext cx="16966301" cy="768505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3486">
        <p159:morph option="byObject"/>
      </p:transition>
    </mc:Choice>
    <mc:Fallback xmlns="">
      <p:transition spd="slow" advTm="534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773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799">
        <p:split orient="vert"/>
      </p:transition>
    </mc:Choice>
    <mc:Fallback xmlns="">
      <p:transition spd="slow" advTm="10799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766">
        <p:fade/>
      </p:transition>
    </mc:Choice>
    <mc:Fallback xmlns="">
      <p:transition spd="med" advTm="88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5846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572000" y="1909667"/>
            <a:ext cx="11717179" cy="637175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S</a:t>
            </a:r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321"/>
          <a:stretch>
            <a:fillRect/>
          </a:stretch>
        </p:blipFill>
        <p:spPr>
          <a:xfrm rot="10799999">
            <a:off x="1973205" y="1909666"/>
            <a:ext cx="6551057" cy="6467667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46CD66-AC13-47A2-BDFC-B729BBDB5F2D}"/>
              </a:ext>
            </a:extLst>
          </p:cNvPr>
          <p:cNvSpPr txBox="1"/>
          <p:nvPr/>
        </p:nvSpPr>
        <p:spPr>
          <a:xfrm>
            <a:off x="8719948" y="2941116"/>
            <a:ext cx="74344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a fast growing technology unicorn that need to adapt quickly to it’s </a:t>
            </a:r>
            <a:r>
              <a:rPr lang="en-US" sz="2800" dirty="0" err="1"/>
              <a:t>globle</a:t>
            </a:r>
            <a:r>
              <a:rPr lang="en-US" sz="2800" dirty="0"/>
              <a:t> scale.</a:t>
            </a:r>
          </a:p>
          <a:p>
            <a:r>
              <a:rPr lang="en-US" sz="2800" dirty="0"/>
              <a:t>Accenture has begun a 3 month POC focusing on these tasks: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 audit of Social Buzz’s  big data practice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Recommendations for a successful 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Analysis to find Social Buzz’s top 5 most popular categories of content</a:t>
            </a:r>
            <a:endParaRPr lang="en-IN" sz="2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1235">
        <p159:morph option="byObject"/>
      </p:transition>
    </mc:Choice>
    <mc:Fallback xmlns="">
      <p:transition spd="slow" advTm="712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18176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7B857D-702A-49C1-94D1-1579893C1503}"/>
              </a:ext>
            </a:extLst>
          </p:cNvPr>
          <p:cNvSpPr txBox="1"/>
          <p:nvPr/>
        </p:nvSpPr>
        <p:spPr>
          <a:xfrm>
            <a:off x="2507087" y="5021200"/>
            <a:ext cx="745739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 </a:t>
            </a:r>
            <a:r>
              <a:rPr lang="en-US" sz="3600" u="sng" dirty="0">
                <a:solidFill>
                  <a:schemeClr val="bg1"/>
                </a:solidFill>
              </a:rPr>
              <a:t>100000</a:t>
            </a:r>
            <a:r>
              <a:rPr lang="en-US" sz="3600" dirty="0">
                <a:solidFill>
                  <a:schemeClr val="bg1"/>
                </a:solidFill>
              </a:rPr>
              <a:t> posts per day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u="sng" dirty="0">
                <a:solidFill>
                  <a:schemeClr val="bg1"/>
                </a:solidFill>
              </a:rPr>
              <a:t>36,500,000 </a:t>
            </a:r>
            <a:r>
              <a:rPr lang="en-US" sz="3600" dirty="0">
                <a:solidFill>
                  <a:schemeClr val="bg1"/>
                </a:solidFill>
              </a:rPr>
              <a:t>pieces of content per year!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IN" sz="2400" u="sng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5568">
        <p14:reveal/>
      </p:transition>
    </mc:Choice>
    <mc:Fallback xmlns="">
      <p:transition spd="slow" advTm="45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734800" y="1333500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60355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11000" y="7353300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277600" y="11811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 cstate="print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5" y="4274206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DC0190-11E3-41EB-8EFE-A4135C0C08AE}"/>
              </a:ext>
            </a:extLst>
          </p:cNvPr>
          <p:cNvSpPr txBox="1"/>
          <p:nvPr/>
        </p:nvSpPr>
        <p:spPr>
          <a:xfrm>
            <a:off x="14447029" y="1506989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ANDREW FLEMING</a:t>
            </a:r>
          </a:p>
          <a:p>
            <a:r>
              <a:rPr lang="en-US" sz="2400" b="1" dirty="0"/>
              <a:t>Chief Technology Architect</a:t>
            </a:r>
            <a:endParaRPr lang="en-IN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8491CD-87DC-4668-9B13-15657995981C}"/>
              </a:ext>
            </a:extLst>
          </p:cNvPr>
          <p:cNvSpPr txBox="1"/>
          <p:nvPr/>
        </p:nvSpPr>
        <p:spPr>
          <a:xfrm>
            <a:off x="14422376" y="4494263"/>
            <a:ext cx="2725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MARCUS</a:t>
            </a:r>
            <a:r>
              <a:rPr lang="en-US" sz="2000" b="1" dirty="0"/>
              <a:t> </a:t>
            </a:r>
            <a:r>
              <a:rPr lang="en-US" sz="2400" b="1" dirty="0"/>
              <a:t>ROMPTON</a:t>
            </a:r>
            <a:endParaRPr lang="en-US" sz="2000" b="1" dirty="0"/>
          </a:p>
          <a:p>
            <a:r>
              <a:rPr lang="en-US" sz="2400" b="1" dirty="0"/>
              <a:t>Senior Principal</a:t>
            </a:r>
            <a:endParaRPr lang="en-IN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16C8E8-7AB8-4134-B77A-4ADE4F9807B5}"/>
              </a:ext>
            </a:extLst>
          </p:cNvPr>
          <p:cNvSpPr txBox="1"/>
          <p:nvPr/>
        </p:nvSpPr>
        <p:spPr>
          <a:xfrm>
            <a:off x="14542853" y="7567606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SHAIKH MINHAJ</a:t>
            </a:r>
          </a:p>
          <a:p>
            <a:r>
              <a:rPr lang="en-US" sz="2400" b="1" dirty="0"/>
              <a:t>Data Analyst</a:t>
            </a:r>
            <a:endParaRPr lang="en-IN" sz="2400" b="1" dirty="0"/>
          </a:p>
        </p:txBody>
      </p:sp>
      <p:grpSp>
        <p:nvGrpSpPr>
          <p:cNvPr id="39" name="Group 23">
            <a:extLst>
              <a:ext uri="{FF2B5EF4-FFF2-40B4-BE49-F238E27FC236}">
                <a16:creationId xmlns:a16="http://schemas.microsoft.com/office/drawing/2014/main" id="{C6427815-BA85-9C98-E196-367B0B879255}"/>
              </a:ext>
            </a:extLst>
          </p:cNvPr>
          <p:cNvGrpSpPr>
            <a:grpSpLocks noChangeAspect="1"/>
          </p:cNvGrpSpPr>
          <p:nvPr/>
        </p:nvGrpSpPr>
        <p:grpSpPr>
          <a:xfrm>
            <a:off x="11443639" y="6992063"/>
            <a:ext cx="2187334" cy="2123082"/>
            <a:chOff x="-23042" y="66269"/>
            <a:chExt cx="6542158" cy="6349987"/>
          </a:xfrm>
        </p:grpSpPr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881BF0D-CBC8-8FF4-EF7B-000FB1A2D98E}"/>
                </a:ext>
              </a:extLst>
            </p:cNvPr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 dirty="0"/>
            </a:p>
            <a:p>
              <a:endParaRPr lang="en-IN" dirty="0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52404D8F-293C-2ACE-D053-FFBE653A02F2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3695">
        <p159:morph option="byObject"/>
      </p:transition>
    </mc:Choice>
    <mc:Fallback xmlns="">
      <p:transition spd="slow" advTm="73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4FAC5E-314C-4B7E-86B2-4BC67498A897}"/>
              </a:ext>
            </a:extLst>
          </p:cNvPr>
          <p:cNvSpPr txBox="1"/>
          <p:nvPr/>
        </p:nvSpPr>
        <p:spPr>
          <a:xfrm>
            <a:off x="4056664" y="1348113"/>
            <a:ext cx="549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Understanding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91B625-5E65-4399-B7EF-A90E482B29E0}"/>
              </a:ext>
            </a:extLst>
          </p:cNvPr>
          <p:cNvSpPr txBox="1"/>
          <p:nvPr/>
        </p:nvSpPr>
        <p:spPr>
          <a:xfrm>
            <a:off x="5764133" y="3107154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Cleaning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A6C4FC-CA89-4909-914E-10821BC58210}"/>
              </a:ext>
            </a:extLst>
          </p:cNvPr>
          <p:cNvSpPr txBox="1"/>
          <p:nvPr/>
        </p:nvSpPr>
        <p:spPr>
          <a:xfrm>
            <a:off x="7803225" y="4781368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Modelling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BF4D85-42CE-4C07-A46F-225FCAA25954}"/>
              </a:ext>
            </a:extLst>
          </p:cNvPr>
          <p:cNvSpPr txBox="1"/>
          <p:nvPr/>
        </p:nvSpPr>
        <p:spPr>
          <a:xfrm>
            <a:off x="9725885" y="6206233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C58DA2-8A77-4978-A07E-95D1583F33C6}"/>
              </a:ext>
            </a:extLst>
          </p:cNvPr>
          <p:cNvSpPr txBox="1"/>
          <p:nvPr/>
        </p:nvSpPr>
        <p:spPr>
          <a:xfrm>
            <a:off x="11337710" y="8037333"/>
            <a:ext cx="2941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Uncover Insights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FF03FA72-FAED-6A07-4FE9-DAA229DFEA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8467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9791F5-88FE-45E3-8923-DACE504A3BC3}"/>
              </a:ext>
            </a:extLst>
          </p:cNvPr>
          <p:cNvSpPr txBox="1"/>
          <p:nvPr/>
        </p:nvSpPr>
        <p:spPr>
          <a:xfrm>
            <a:off x="2851268" y="4058699"/>
            <a:ext cx="152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16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Unique Categories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615619-1B82-46C0-8A9C-43A8D8691A88}"/>
              </a:ext>
            </a:extLst>
          </p:cNvPr>
          <p:cNvSpPr txBox="1"/>
          <p:nvPr/>
        </p:nvSpPr>
        <p:spPr>
          <a:xfrm>
            <a:off x="7391400" y="4058699"/>
            <a:ext cx="28370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Animal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Most Favorite Category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AB508-FCED-4BE7-98AA-90390FA7F8FD}"/>
              </a:ext>
            </a:extLst>
          </p:cNvPr>
          <p:cNvSpPr txBox="1"/>
          <p:nvPr/>
        </p:nvSpPr>
        <p:spPr>
          <a:xfrm>
            <a:off x="13768703" y="4108015"/>
            <a:ext cx="33360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dirty="0"/>
          </a:p>
          <a:p>
            <a:pPr algn="ctr"/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1CC85-9035-45EE-ACF1-34DB411300CA}"/>
              </a:ext>
            </a:extLst>
          </p:cNvPr>
          <p:cNvSpPr txBox="1"/>
          <p:nvPr/>
        </p:nvSpPr>
        <p:spPr>
          <a:xfrm>
            <a:off x="12345302" y="4064943"/>
            <a:ext cx="3622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May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Month with</a:t>
            </a:r>
          </a:p>
          <a:p>
            <a:pPr algn="ctr"/>
            <a:r>
              <a:rPr lang="en-US" sz="2400" dirty="0"/>
              <a:t> Most Number of posts</a:t>
            </a:r>
            <a:endParaRPr lang="en-IN" sz="2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147">
        <p159:morph option="byObject"/>
      </p:transition>
    </mc:Choice>
    <mc:Fallback xmlns="">
      <p:transition spd="slow" advTm="501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59DC14D2-3498-4245-BDB8-9002D61BB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7847470"/>
              </p:ext>
            </p:extLst>
          </p:nvPr>
        </p:nvGraphicFramePr>
        <p:xfrm>
          <a:off x="4654997" y="1893128"/>
          <a:ext cx="11128181" cy="7011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5983">
        <p159:morph option="byObject"/>
      </p:transition>
    </mc:Choice>
    <mc:Fallback xmlns="">
      <p:transition spd="slow" advTm="759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Sub>
          <a:bldChart bld="category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E6463411-827C-48AA-8C03-108751DBCC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696135"/>
              </p:ext>
            </p:extLst>
          </p:nvPr>
        </p:nvGraphicFramePr>
        <p:xfrm>
          <a:off x="4343399" y="1231449"/>
          <a:ext cx="10951443" cy="7093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ransition spd="slow" advTm="2423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Sub>
          <a:bldChart bld="category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5.2|2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7.6|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1|1|1.9|2.3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4|1|4.1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6.4|3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307</Words>
  <Application>Microsoft Office PowerPoint</Application>
  <PresentationFormat>Custom</PresentationFormat>
  <Paragraphs>92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Clear Sans Regular Bold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Krithik Sharan</cp:lastModifiedBy>
  <cp:revision>42</cp:revision>
  <dcterms:created xsi:type="dcterms:W3CDTF">2006-08-16T00:00:00Z</dcterms:created>
  <dcterms:modified xsi:type="dcterms:W3CDTF">2025-04-28T06:27:29Z</dcterms:modified>
  <dc:identifier>DAEhDyfaYKE</dc:identifier>
</cp:coreProperties>
</file>